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3"/>
  </p:notesMasterIdLst>
  <p:sldIdLst>
    <p:sldId id="296" r:id="rId2"/>
    <p:sldId id="256" r:id="rId3"/>
    <p:sldId id="274" r:id="rId4"/>
    <p:sldId id="278" r:id="rId5"/>
    <p:sldId id="290" r:id="rId6"/>
    <p:sldId id="280" r:id="rId7"/>
    <p:sldId id="299" r:id="rId8"/>
    <p:sldId id="300" r:id="rId9"/>
    <p:sldId id="297" r:id="rId10"/>
    <p:sldId id="301" r:id="rId11"/>
    <p:sldId id="298" r:id="rId12"/>
    <p:sldId id="303" r:id="rId13"/>
    <p:sldId id="281" r:id="rId14"/>
    <p:sldId id="282" r:id="rId15"/>
    <p:sldId id="283" r:id="rId16"/>
    <p:sldId id="284" r:id="rId17"/>
    <p:sldId id="295" r:id="rId18"/>
    <p:sldId id="286" r:id="rId19"/>
    <p:sldId id="291" r:id="rId20"/>
    <p:sldId id="287" r:id="rId21"/>
    <p:sldId id="304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B51597B-1631-8A8F-B621-C94B8F980CF4}" name="Veronica Tam" initials="VT" userId="S::veronica.tam@vtaplanning.com::0d7beed3-67ca-4d6b-b501-a108c7b0276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ACC6"/>
    <a:srgbClr val="1399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27" autoAdjust="0"/>
    <p:restoredTop sz="94508"/>
  </p:normalViewPr>
  <p:slideViewPr>
    <p:cSldViewPr snapToGrid="0" snapToObjects="1">
      <p:cViewPr varScale="1">
        <p:scale>
          <a:sx n="78" d="100"/>
          <a:sy n="78" d="100"/>
        </p:scale>
        <p:origin x="185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CDBG Allocation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Sheet1!$A$3:$A$7</c:f>
              <c:strCache>
                <c:ptCount val="5"/>
                <c:pt idx="0">
                  <c:v>FY 2020</c:v>
                </c:pt>
                <c:pt idx="1">
                  <c:v>FY 2021</c:v>
                </c:pt>
                <c:pt idx="2">
                  <c:v>FY 2022</c:v>
                </c:pt>
                <c:pt idx="3">
                  <c:v>FY 2023 </c:v>
                </c:pt>
                <c:pt idx="4">
                  <c:v>FY 2024</c:v>
                </c:pt>
              </c:strCache>
            </c:strRef>
          </c:cat>
          <c:val>
            <c:numRef>
              <c:f>Sheet1!$B$3:$B$7</c:f>
              <c:numCache>
                <c:formatCode>"$"#,##0_);[Red]\("$"#,##0\)</c:formatCode>
                <c:ptCount val="5"/>
                <c:pt idx="0">
                  <c:v>3273896</c:v>
                </c:pt>
                <c:pt idx="1">
                  <c:v>3515527</c:v>
                </c:pt>
                <c:pt idx="2">
                  <c:v>3355708</c:v>
                </c:pt>
                <c:pt idx="3">
                  <c:v>3402657</c:v>
                </c:pt>
                <c:pt idx="4">
                  <c:v>3443121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E8B-4B3F-B89A-6B97516C3B46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284720144"/>
        <c:axId val="1284719184"/>
      </c:lineChart>
      <c:catAx>
        <c:axId val="1284720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4719184"/>
        <c:crosses val="autoZero"/>
        <c:auto val="1"/>
        <c:lblAlgn val="ctr"/>
        <c:lblOffset val="100"/>
        <c:noMultiLvlLbl val="0"/>
      </c:catAx>
      <c:valAx>
        <c:axId val="1284719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_);[Red]\(&quot;$&quot;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4720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5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Sheet1!$B$11</c:f>
              <c:strCache>
                <c:ptCount val="1"/>
                <c:pt idx="0">
                  <c:v>ESG Allocation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Sheet1!$A$12:$A$16</c:f>
              <c:strCache>
                <c:ptCount val="5"/>
                <c:pt idx="0">
                  <c:v>FY 2020</c:v>
                </c:pt>
                <c:pt idx="1">
                  <c:v>FY 2021</c:v>
                </c:pt>
                <c:pt idx="2">
                  <c:v>FY 2022</c:v>
                </c:pt>
                <c:pt idx="3">
                  <c:v>FY 2023 </c:v>
                </c:pt>
                <c:pt idx="4">
                  <c:v>FY 2024</c:v>
                </c:pt>
              </c:strCache>
            </c:strRef>
          </c:cat>
          <c:val>
            <c:numRef>
              <c:f>Sheet1!$B$12:$B$16</c:f>
              <c:numCache>
                <c:formatCode>"$"#,##0_);[Red]\("$"#,##0\)</c:formatCode>
                <c:ptCount val="5"/>
                <c:pt idx="0">
                  <c:v>223982</c:v>
                </c:pt>
                <c:pt idx="1">
                  <c:v>224136</c:v>
                </c:pt>
                <c:pt idx="2">
                  <c:v>295517</c:v>
                </c:pt>
                <c:pt idx="3">
                  <c:v>294931</c:v>
                </c:pt>
                <c:pt idx="4">
                  <c:v>299058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FDA-439E-9F84-718C1E7481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2611088"/>
        <c:axId val="1147175023"/>
      </c:lineChart>
      <c:catAx>
        <c:axId val="1282611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7175023"/>
        <c:crosses val="autoZero"/>
        <c:auto val="1"/>
        <c:lblAlgn val="ctr"/>
        <c:lblOffset val="100"/>
        <c:noMultiLvlLbl val="0"/>
      </c:catAx>
      <c:valAx>
        <c:axId val="1147175023"/>
        <c:scaling>
          <c:orientation val="minMax"/>
          <c:min val="15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_);[Red]\(&quot;$&quot;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2611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5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Sheet1!$B$19</c:f>
              <c:strCache>
                <c:ptCount val="1"/>
                <c:pt idx="0">
                  <c:v>HOME Allocation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Sheet1!$A$20:$A$24</c:f>
              <c:strCache>
                <c:ptCount val="5"/>
                <c:pt idx="0">
                  <c:v>FY 2020</c:v>
                </c:pt>
                <c:pt idx="1">
                  <c:v>FY 2021</c:v>
                </c:pt>
                <c:pt idx="2">
                  <c:v>FY 2022</c:v>
                </c:pt>
                <c:pt idx="3">
                  <c:v>FY 2023 </c:v>
                </c:pt>
                <c:pt idx="4">
                  <c:v>FY 2024</c:v>
                </c:pt>
              </c:strCache>
            </c:strRef>
          </c:cat>
          <c:val>
            <c:numRef>
              <c:f>Sheet1!$B$20:$B$24</c:f>
              <c:numCache>
                <c:formatCode>"$"#,##0_);[Red]\("$"#,##0\)</c:formatCode>
                <c:ptCount val="5"/>
                <c:pt idx="0">
                  <c:v>1038528</c:v>
                </c:pt>
                <c:pt idx="1">
                  <c:v>1384437</c:v>
                </c:pt>
                <c:pt idx="2">
                  <c:v>1529389</c:v>
                </c:pt>
                <c:pt idx="3">
                  <c:v>1490271</c:v>
                </c:pt>
                <c:pt idx="4">
                  <c:v>1245674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A59-4732-970D-6D4832CA67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7561807"/>
        <c:axId val="1277560367"/>
      </c:lineChart>
      <c:catAx>
        <c:axId val="12775618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560367"/>
        <c:crosses val="autoZero"/>
        <c:auto val="1"/>
        <c:lblAlgn val="ctr"/>
        <c:lblOffset val="100"/>
        <c:noMultiLvlLbl val="0"/>
      </c:catAx>
      <c:valAx>
        <c:axId val="1277560367"/>
        <c:scaling>
          <c:orientation val="minMax"/>
          <c:min val="8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_);[Red]\(&quot;$&quot;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5618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5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CA07BF-25BF-A842-AFF4-42C6634524C0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A95BE-752C-314C-B641-CB465CA11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41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A95BE-752C-314C-B641-CB465CA11D5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8383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A95BE-752C-314C-B641-CB465CA11D5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7081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A95BE-752C-314C-B641-CB465CA11D5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1292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A95BE-752C-314C-B641-CB465CA11D5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9372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A95BE-752C-314C-B641-CB465CA11D5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5641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A95BE-752C-314C-B641-CB465CA11D5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7070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A95BE-752C-314C-B641-CB465CA11D5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2163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A95BE-752C-314C-B641-CB465CA11D5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7787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A95BE-752C-314C-B641-CB465CA11D5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8389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A95BE-752C-314C-B641-CB465CA11D5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4564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A95BE-752C-314C-B641-CB465CA11D5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609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A95BE-752C-314C-B641-CB465CA11D5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4163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A95BE-752C-314C-B641-CB465CA11D5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458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A95BE-752C-314C-B641-CB465CA11D5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8621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A95BE-752C-314C-B641-CB465CA11D5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8133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A95BE-752C-314C-B641-CB465CA11D5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378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A95BE-752C-314C-B641-CB465CA11D5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2522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A95BE-752C-314C-B641-CB465CA11D5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0913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A95BE-752C-314C-B641-CB465CA11D5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0793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A95BE-752C-314C-B641-CB465CA11D5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311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55208-30BA-454F-947D-1BF85FC71F4C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CD5DE-1B3B-DB4E-A3CA-FF4EF6D55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82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55208-30BA-454F-947D-1BF85FC71F4C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CD5DE-1B3B-DB4E-A3CA-FF4EF6D55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832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55208-30BA-454F-947D-1BF85FC71F4C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CD5DE-1B3B-DB4E-A3CA-FF4EF6D55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998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55208-30BA-454F-947D-1BF85FC71F4C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CD5DE-1B3B-DB4E-A3CA-FF4EF6D55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169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55208-30BA-454F-947D-1BF85FC71F4C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CD5DE-1B3B-DB4E-A3CA-FF4EF6D55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7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55208-30BA-454F-947D-1BF85FC71F4C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CD5DE-1B3B-DB4E-A3CA-FF4EF6D55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672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55208-30BA-454F-947D-1BF85FC71F4C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CD5DE-1B3B-DB4E-A3CA-FF4EF6D55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924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55208-30BA-454F-947D-1BF85FC71F4C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CD5DE-1B3B-DB4E-A3CA-FF4EF6D55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545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55208-30BA-454F-947D-1BF85FC71F4C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CD5DE-1B3B-DB4E-A3CA-FF4EF6D55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050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55208-30BA-454F-947D-1BF85FC71F4C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CD5DE-1B3B-DB4E-A3CA-FF4EF6D55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445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55208-30BA-454F-947D-1BF85FC71F4C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CD5DE-1B3B-DB4E-A3CA-FF4EF6D55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058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55208-30BA-454F-947D-1BF85FC71F4C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CD5DE-1B3B-DB4E-A3CA-FF4EF6D55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399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9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11.sv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13.sv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Relationship Id="rId9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20.png"/><Relationship Id="rId7" Type="http://schemas.openxmlformats.org/officeDocument/2006/relationships/image" Target="../media/image23.sv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1.png"/><Relationship Id="rId4" Type="http://schemas.openxmlformats.org/officeDocument/2006/relationships/image" Target="../media/image21.svg"/><Relationship Id="rId9" Type="http://schemas.openxmlformats.org/officeDocument/2006/relationships/image" Target="../media/image25.sv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025" y="-104412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Source Sans Pro Black" panose="020B0803030403020204" pitchFamily="34" charset="0"/>
                <a:ea typeface="Source Sans Pro Black" panose="020B0803030403020204" pitchFamily="34" charset="0"/>
                <a:cs typeface="Avenir Black"/>
              </a:rPr>
              <a:t>Welcome!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3316" y="6310853"/>
            <a:ext cx="10045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82B31CE-A694-FB45-8F05-9E61A1D04699}" type="slidenum">
              <a:rPr lang="en-US" sz="1100" smtClean="0">
                <a:solidFill>
                  <a:schemeClr val="bg1"/>
                </a:solidFill>
                <a:latin typeface="Avenir Medium" charset="0"/>
                <a:ea typeface="Avenir Medium" charset="0"/>
                <a:cs typeface="Avenir Medium" charset="0"/>
              </a:rPr>
              <a:t>1</a:t>
            </a:fld>
            <a:endParaRPr lang="en-US" sz="1100" dirty="0">
              <a:solidFill>
                <a:schemeClr val="bg1"/>
              </a:solidFill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AutoShape 2" descr="Image result for city of glend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1E83791-9C3D-1CA6-F8D5-66786296C91D}"/>
              </a:ext>
            </a:extLst>
          </p:cNvPr>
          <p:cNvSpPr/>
          <p:nvPr/>
        </p:nvSpPr>
        <p:spPr>
          <a:xfrm>
            <a:off x="0" y="6194318"/>
            <a:ext cx="9144000" cy="36233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B3A1840-202D-888D-B85E-45C5C569C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0375" y="1668355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EF1A6F2-DA1A-CBD3-1ACC-03ED25D5B2E4}"/>
              </a:ext>
            </a:extLst>
          </p:cNvPr>
          <p:cNvSpPr txBox="1"/>
          <p:nvPr/>
        </p:nvSpPr>
        <p:spPr>
          <a:xfrm>
            <a:off x="581973" y="3539264"/>
            <a:ext cx="29398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English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2AD52E-9ADF-FE40-AC2C-2838F8881D6F}"/>
              </a:ext>
            </a:extLst>
          </p:cNvPr>
          <p:cNvSpPr txBox="1"/>
          <p:nvPr/>
        </p:nvSpPr>
        <p:spPr>
          <a:xfrm>
            <a:off x="963580" y="758374"/>
            <a:ext cx="7216835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25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Please take this time to take our Community Needs Survey and settle in for a brief presentation</a:t>
            </a:r>
          </a:p>
        </p:txBody>
      </p:sp>
      <p:pic>
        <p:nvPicPr>
          <p:cNvPr id="12" name="Picture 11" descr="A logo of oranges and mountains&#10;&#10;Description automatically generated">
            <a:extLst>
              <a:ext uri="{FF2B5EF4-FFF2-40B4-BE49-F238E27FC236}">
                <a16:creationId xmlns:a16="http://schemas.microsoft.com/office/drawing/2014/main" id="{5533E06B-D504-1474-FFEB-378785E49B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0356" y="6043645"/>
            <a:ext cx="663682" cy="663682"/>
          </a:xfrm>
          <a:prstGeom prst="rect">
            <a:avLst/>
          </a:prstGeom>
        </p:spPr>
      </p:pic>
      <p:pic>
        <p:nvPicPr>
          <p:cNvPr id="14" name="Picture 13" descr="A qr code with black squares&#10;&#10;Description automatically generated">
            <a:extLst>
              <a:ext uri="{FF2B5EF4-FFF2-40B4-BE49-F238E27FC236}">
                <a16:creationId xmlns:a16="http://schemas.microsoft.com/office/drawing/2014/main" id="{664B62AB-F7BE-32D5-4E67-41EDC7668A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7868" y="1714361"/>
            <a:ext cx="1788057" cy="1788057"/>
          </a:xfrm>
          <a:prstGeom prst="rect">
            <a:avLst/>
          </a:prstGeom>
          <a:ln w="57150">
            <a:solidFill>
              <a:schemeClr val="accent6"/>
            </a:solidFill>
          </a:ln>
        </p:spPr>
      </p:pic>
      <p:pic>
        <p:nvPicPr>
          <p:cNvPr id="16" name="Picture 15" descr="A qr code with black squares&#10;&#10;Description automatically generated">
            <a:extLst>
              <a:ext uri="{FF2B5EF4-FFF2-40B4-BE49-F238E27FC236}">
                <a16:creationId xmlns:a16="http://schemas.microsoft.com/office/drawing/2014/main" id="{3106A876-92CF-4903-97CD-6300380E726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81146" y="1722215"/>
            <a:ext cx="1788058" cy="1788058"/>
          </a:xfrm>
          <a:prstGeom prst="rect">
            <a:avLst/>
          </a:prstGeom>
          <a:ln w="57150">
            <a:solidFill>
              <a:schemeClr val="accent6"/>
            </a:solidFill>
          </a:ln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26744754-FE02-C624-21EC-9B9A7DF58D49}"/>
              </a:ext>
            </a:extLst>
          </p:cNvPr>
          <p:cNvSpPr txBox="1"/>
          <p:nvPr/>
        </p:nvSpPr>
        <p:spPr>
          <a:xfrm>
            <a:off x="3105252" y="3564133"/>
            <a:ext cx="29398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Spanish</a:t>
            </a:r>
          </a:p>
        </p:txBody>
      </p:sp>
      <p:pic>
        <p:nvPicPr>
          <p:cNvPr id="19" name="Picture 18" descr="A qr code with black squares&#10;&#10;Description automatically generated">
            <a:extLst>
              <a:ext uri="{FF2B5EF4-FFF2-40B4-BE49-F238E27FC236}">
                <a16:creationId xmlns:a16="http://schemas.microsoft.com/office/drawing/2014/main" id="{BE3D5622-A8AC-E672-B0E1-90C19F22CA9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32943" y="4037019"/>
            <a:ext cx="1792224" cy="1792224"/>
          </a:xfrm>
          <a:prstGeom prst="rect">
            <a:avLst/>
          </a:prstGeom>
          <a:ln w="57150">
            <a:solidFill>
              <a:schemeClr val="accent6"/>
            </a:solidFill>
          </a:ln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E61F806-9E86-4514-7BC6-7E9D283FB6C1}"/>
              </a:ext>
            </a:extLst>
          </p:cNvPr>
          <p:cNvSpPr txBox="1"/>
          <p:nvPr/>
        </p:nvSpPr>
        <p:spPr>
          <a:xfrm>
            <a:off x="1859132" y="5814040"/>
            <a:ext cx="29398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Korean</a:t>
            </a:r>
          </a:p>
        </p:txBody>
      </p:sp>
      <p:pic>
        <p:nvPicPr>
          <p:cNvPr id="22" name="Picture 21" descr="A qr code with black squares&#10;&#10;Description automatically generated">
            <a:extLst>
              <a:ext uri="{FF2B5EF4-FFF2-40B4-BE49-F238E27FC236}">
                <a16:creationId xmlns:a16="http://schemas.microsoft.com/office/drawing/2014/main" id="{F8FD56B0-AB8B-BB9F-CC68-B6423DCEE1E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98077" y="1718049"/>
            <a:ext cx="1792224" cy="1792224"/>
          </a:xfrm>
          <a:prstGeom prst="rect">
            <a:avLst/>
          </a:prstGeom>
          <a:ln w="57150">
            <a:solidFill>
              <a:schemeClr val="accent6"/>
            </a:solidFill>
          </a:ln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BA65537B-F6F7-6856-C8AC-E9C2E33FD38E}"/>
              </a:ext>
            </a:extLst>
          </p:cNvPr>
          <p:cNvSpPr txBox="1"/>
          <p:nvPr/>
        </p:nvSpPr>
        <p:spPr>
          <a:xfrm>
            <a:off x="5628531" y="3539264"/>
            <a:ext cx="29398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Chinese</a:t>
            </a:r>
          </a:p>
        </p:txBody>
      </p:sp>
      <p:pic>
        <p:nvPicPr>
          <p:cNvPr id="25" name="Picture 24" descr="A qr code with black squares&#10;&#10;Description automatically generated">
            <a:extLst>
              <a:ext uri="{FF2B5EF4-FFF2-40B4-BE49-F238E27FC236}">
                <a16:creationId xmlns:a16="http://schemas.microsoft.com/office/drawing/2014/main" id="{10DA688A-3B3D-10E5-1602-B9C77C8CCBA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18835" y="4031906"/>
            <a:ext cx="1792224" cy="1792224"/>
          </a:xfrm>
          <a:prstGeom prst="rect">
            <a:avLst/>
          </a:prstGeom>
          <a:ln w="57150">
            <a:solidFill>
              <a:schemeClr val="accent6"/>
            </a:solidFill>
          </a:ln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473F0019-0846-806F-F49B-C532AFEC0D04}"/>
              </a:ext>
            </a:extLst>
          </p:cNvPr>
          <p:cNvSpPr txBox="1"/>
          <p:nvPr/>
        </p:nvSpPr>
        <p:spPr>
          <a:xfrm>
            <a:off x="4345024" y="5800117"/>
            <a:ext cx="29398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Vietnamese</a:t>
            </a:r>
          </a:p>
        </p:txBody>
      </p:sp>
    </p:spTree>
    <p:extLst>
      <p:ext uri="{BB962C8B-B14F-4D97-AF65-F5344CB8AC3E}">
        <p14:creationId xmlns:p14="http://schemas.microsoft.com/office/powerpoint/2010/main" val="1735997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375" y="26854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Source Sans Pro Black" panose="020B0803030403020204" pitchFamily="34" charset="0"/>
                <a:ea typeface="Source Sans Pro Black" panose="020B0803030403020204" pitchFamily="34" charset="0"/>
                <a:cs typeface="Avenir Black"/>
              </a:rPr>
              <a:t>Potential Uses for ESG Funds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3316" y="6310853"/>
            <a:ext cx="10045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82B31CE-A694-FB45-8F05-9E61A1D04699}" type="slidenum">
              <a:rPr lang="en-US" sz="1100" smtClean="0">
                <a:solidFill>
                  <a:schemeClr val="bg1"/>
                </a:solidFill>
                <a:latin typeface="Avenir Medium" charset="0"/>
                <a:ea typeface="Avenir Medium" charset="0"/>
                <a:cs typeface="Avenir Medium" charset="0"/>
              </a:rPr>
              <a:t>10</a:t>
            </a:fld>
            <a:endParaRPr lang="en-US" sz="1100" dirty="0">
              <a:solidFill>
                <a:schemeClr val="bg1"/>
              </a:solidFill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AutoShape 2" descr="Image result for city of glend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B3A1840-202D-888D-B85E-45C5C569C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254" y="1278689"/>
            <a:ext cx="8089491" cy="4614284"/>
          </a:xfrm>
        </p:spPr>
        <p:txBody>
          <a:bodyPr>
            <a:noAutofit/>
          </a:bodyPr>
          <a:lstStyle/>
          <a:p>
            <a:r>
              <a:rPr lang="en-US" sz="35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Emergency Solutions Grant (ESG) funds are used to:</a:t>
            </a:r>
          </a:p>
          <a:p>
            <a:pPr lvl="1"/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Outreach to homeless individuals and families living on the street</a:t>
            </a:r>
          </a:p>
          <a:p>
            <a:pPr lvl="1"/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Rapidly re-house homeless individuals and families</a:t>
            </a:r>
          </a:p>
          <a:p>
            <a:pPr lvl="1"/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Help operate and provide essential services in emergency shelters</a:t>
            </a:r>
          </a:p>
          <a:p>
            <a:pPr lvl="1"/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Prevent individuals and families from becoming homeless</a:t>
            </a:r>
          </a:p>
          <a:p>
            <a:pPr lvl="1"/>
            <a:endParaRPr lang="en-US" sz="31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en-US" sz="35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C3875D-D41B-27C5-10BD-14F2C0A99BE9}"/>
              </a:ext>
            </a:extLst>
          </p:cNvPr>
          <p:cNvSpPr/>
          <p:nvPr/>
        </p:nvSpPr>
        <p:spPr>
          <a:xfrm>
            <a:off x="0" y="6194318"/>
            <a:ext cx="9144000" cy="36233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logo of oranges and mountains&#10;&#10;Description automatically generated">
            <a:extLst>
              <a:ext uri="{FF2B5EF4-FFF2-40B4-BE49-F238E27FC236}">
                <a16:creationId xmlns:a16="http://schemas.microsoft.com/office/drawing/2014/main" id="{DE1AF11C-7F2F-EFF8-7F60-4FA473F25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0356" y="6043645"/>
            <a:ext cx="663682" cy="663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094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375" y="26854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Source Sans Pro Black" panose="020B0803030403020204" pitchFamily="34" charset="0"/>
                <a:ea typeface="Source Sans Pro Black" panose="020B0803030403020204" pitchFamily="34" charset="0"/>
                <a:cs typeface="Avenir Black"/>
              </a:rPr>
              <a:t>Orange County HOME Allocations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3316" y="6310853"/>
            <a:ext cx="10045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82B31CE-A694-FB45-8F05-9E61A1D04699}" type="slidenum">
              <a:rPr lang="en-US" sz="1100" smtClean="0">
                <a:solidFill>
                  <a:schemeClr val="bg1"/>
                </a:solidFill>
                <a:latin typeface="Avenir Medium" charset="0"/>
                <a:ea typeface="Avenir Medium" charset="0"/>
                <a:cs typeface="Avenir Medium" charset="0"/>
              </a:rPr>
              <a:t>11</a:t>
            </a:fld>
            <a:endParaRPr lang="en-US" sz="1100" dirty="0">
              <a:solidFill>
                <a:schemeClr val="bg1"/>
              </a:solidFill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AutoShape 2" descr="Image result for city of glend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DD9D0A-A126-9E04-9241-6DAF8661F6D1}"/>
              </a:ext>
            </a:extLst>
          </p:cNvPr>
          <p:cNvSpPr/>
          <p:nvPr/>
        </p:nvSpPr>
        <p:spPr>
          <a:xfrm>
            <a:off x="0" y="6194318"/>
            <a:ext cx="9144000" cy="36233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logo of oranges and mountains&#10;&#10;Description automatically generated">
            <a:extLst>
              <a:ext uri="{FF2B5EF4-FFF2-40B4-BE49-F238E27FC236}">
                <a16:creationId xmlns:a16="http://schemas.microsoft.com/office/drawing/2014/main" id="{D28D44C8-D2D8-5CAE-A53B-F1A545E070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0356" y="6043645"/>
            <a:ext cx="663682" cy="663682"/>
          </a:xfrm>
          <a:prstGeom prst="rect">
            <a:avLst/>
          </a:prstGeom>
        </p:spPr>
      </p:pic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4BCD7FB6-DEC1-E409-6BFF-F98A8C4083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2783539"/>
              </p:ext>
            </p:extLst>
          </p:nvPr>
        </p:nvGraphicFramePr>
        <p:xfrm>
          <a:off x="454025" y="1285568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601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375" y="26854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Source Sans Pro Black" panose="020B0803030403020204" pitchFamily="34" charset="0"/>
                <a:ea typeface="Source Sans Pro Black" panose="020B0803030403020204" pitchFamily="34" charset="0"/>
                <a:cs typeface="Avenir Black"/>
              </a:rPr>
              <a:t>Potential Uses for HOME Funds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3316" y="6310853"/>
            <a:ext cx="10045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82B31CE-A694-FB45-8F05-9E61A1D04699}" type="slidenum">
              <a:rPr lang="en-US" sz="1100" smtClean="0">
                <a:solidFill>
                  <a:schemeClr val="bg1"/>
                </a:solidFill>
                <a:latin typeface="Avenir Medium" charset="0"/>
                <a:ea typeface="Avenir Medium" charset="0"/>
                <a:cs typeface="Avenir Medium" charset="0"/>
              </a:rPr>
              <a:t>12</a:t>
            </a:fld>
            <a:endParaRPr lang="en-US" sz="1100" dirty="0">
              <a:solidFill>
                <a:schemeClr val="bg1"/>
              </a:solidFill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AutoShape 2" descr="Image result for city of glend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B3A1840-202D-888D-B85E-45C5C569C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254" y="1278689"/>
            <a:ext cx="8089491" cy="4614284"/>
          </a:xfrm>
        </p:spPr>
        <p:txBody>
          <a:bodyPr>
            <a:noAutofit/>
          </a:bodyPr>
          <a:lstStyle/>
          <a:p>
            <a:r>
              <a:rPr lang="en-US" sz="35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HOME Program is designed exclusively to create affordable housing for low-income households</a:t>
            </a:r>
          </a:p>
          <a:p>
            <a:pPr lvl="1"/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Building, buying, and/or rehabilitating affordable rental and ownership housing</a:t>
            </a:r>
          </a:p>
          <a:p>
            <a:pPr lvl="1"/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Providing direct rental assistance to low-income individuals</a:t>
            </a:r>
          </a:p>
          <a:p>
            <a:pPr lvl="1"/>
            <a:endParaRPr lang="en-US" sz="31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en-US" sz="35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C3875D-D41B-27C5-10BD-14F2C0A99BE9}"/>
              </a:ext>
            </a:extLst>
          </p:cNvPr>
          <p:cNvSpPr/>
          <p:nvPr/>
        </p:nvSpPr>
        <p:spPr>
          <a:xfrm>
            <a:off x="0" y="6194318"/>
            <a:ext cx="9144000" cy="36233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logo of oranges and mountains&#10;&#10;Description automatically generated">
            <a:extLst>
              <a:ext uri="{FF2B5EF4-FFF2-40B4-BE49-F238E27FC236}">
                <a16:creationId xmlns:a16="http://schemas.microsoft.com/office/drawing/2014/main" id="{DE1AF11C-7F2F-EFF8-7F60-4FA473F25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0356" y="6043645"/>
            <a:ext cx="663682" cy="663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228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375" y="26854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Source Sans Pro Black" panose="020B0803030403020204" pitchFamily="34" charset="0"/>
                <a:ea typeface="Source Sans Pro Black" panose="020B0803030403020204" pitchFamily="34" charset="0"/>
                <a:cs typeface="Avenir Black"/>
              </a:rPr>
              <a:t>Funding Priorities Under 2020-2024 Consolidated Plan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3316" y="6310853"/>
            <a:ext cx="10045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82B31CE-A694-FB45-8F05-9E61A1D04699}" type="slidenum">
              <a:rPr lang="en-US" sz="1100" smtClean="0">
                <a:solidFill>
                  <a:schemeClr val="bg1"/>
                </a:solidFill>
                <a:latin typeface="Avenir Medium" charset="0"/>
                <a:ea typeface="Avenir Medium" charset="0"/>
                <a:cs typeface="Avenir Medium" charset="0"/>
              </a:rPr>
              <a:t>13</a:t>
            </a:fld>
            <a:endParaRPr lang="en-US" sz="1100" dirty="0">
              <a:solidFill>
                <a:schemeClr val="bg1"/>
              </a:solidFill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AutoShape 2" descr="Image result for city of glend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B3A1840-202D-888D-B85E-45C5C569C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4509" y="1765169"/>
            <a:ext cx="7635466" cy="4032315"/>
          </a:xfrm>
        </p:spPr>
        <p:txBody>
          <a:bodyPr>
            <a:noAutofit/>
          </a:bodyPr>
          <a:lstStyle/>
          <a:p>
            <a:r>
              <a:rPr lang="en-US" sz="35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Expand affordable housing opportunities</a:t>
            </a:r>
          </a:p>
          <a:p>
            <a:r>
              <a:rPr lang="en-US" sz="35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Enhance quality of life through housing stock and infrastructure improvements</a:t>
            </a:r>
          </a:p>
          <a:p>
            <a:r>
              <a:rPr lang="en-US" sz="35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Prioritize public services for special needs populations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C3875D-D41B-27C5-10BD-14F2C0A99BE9}"/>
              </a:ext>
            </a:extLst>
          </p:cNvPr>
          <p:cNvSpPr/>
          <p:nvPr/>
        </p:nvSpPr>
        <p:spPr>
          <a:xfrm>
            <a:off x="0" y="6194318"/>
            <a:ext cx="9144000" cy="36233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logo of oranges and mountains&#10;&#10;Description automatically generated">
            <a:extLst>
              <a:ext uri="{FF2B5EF4-FFF2-40B4-BE49-F238E27FC236}">
                <a16:creationId xmlns:a16="http://schemas.microsoft.com/office/drawing/2014/main" id="{DE1AF11C-7F2F-EFF8-7F60-4FA473F25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0356" y="6043645"/>
            <a:ext cx="663682" cy="663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2329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375" y="26854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Source Sans Pro Black" panose="020B0803030403020204" pitchFamily="34" charset="0"/>
                <a:ea typeface="Source Sans Pro Black" panose="020B0803030403020204" pitchFamily="34" charset="0"/>
                <a:cs typeface="Avenir Black"/>
              </a:rPr>
              <a:t>Emerging Priorities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3316" y="6310853"/>
            <a:ext cx="10045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82B31CE-A694-FB45-8F05-9E61A1D04699}" type="slidenum">
              <a:rPr lang="en-US" sz="1100" smtClean="0">
                <a:solidFill>
                  <a:schemeClr val="bg1"/>
                </a:solidFill>
                <a:latin typeface="Avenir Medium" charset="0"/>
                <a:ea typeface="Avenir Medium" charset="0"/>
                <a:cs typeface="Avenir Medium" charset="0"/>
              </a:rPr>
              <a:t>14</a:t>
            </a:fld>
            <a:endParaRPr lang="en-US" sz="1100" dirty="0">
              <a:solidFill>
                <a:schemeClr val="bg1"/>
              </a:solidFill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AutoShape 2" descr="Image result for city of glend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B3A1840-202D-888D-B85E-45C5C569C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0375" y="1334729"/>
            <a:ext cx="552747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Public Facilities</a:t>
            </a:r>
          </a:p>
          <a:p>
            <a:pPr lvl="1"/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Senior centers, youth/childcare centers,  parks, homeless facilities, health care facilities, parks</a:t>
            </a:r>
            <a:endParaRPr lang="en-US" sz="32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r>
              <a:rPr lang="en-US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Public Infrastructure</a:t>
            </a:r>
          </a:p>
          <a:p>
            <a:pPr lvl="1"/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Water/sewer, street/alley, sidewalk, accessibility, high-speed internet</a:t>
            </a:r>
          </a:p>
          <a:p>
            <a:r>
              <a:rPr lang="en-US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Public Services</a:t>
            </a:r>
          </a:p>
          <a:p>
            <a:pPr lvl="1"/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Senior, youth/childcare, transport, health, legal, homeless, persons with disabilities</a:t>
            </a:r>
          </a:p>
          <a:p>
            <a:endParaRPr lang="en-US" dirty="0"/>
          </a:p>
        </p:txBody>
      </p:sp>
      <p:pic>
        <p:nvPicPr>
          <p:cNvPr id="9" name="Graphic 8" descr="Deciduous tree with solid fill">
            <a:extLst>
              <a:ext uri="{FF2B5EF4-FFF2-40B4-BE49-F238E27FC236}">
                <a16:creationId xmlns:a16="http://schemas.microsoft.com/office/drawing/2014/main" id="{F7F61C53-8291-943A-31C1-0330A5ECE9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92644" y="1971367"/>
            <a:ext cx="2236839" cy="223683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5F33037-0C53-D816-71F3-DFA0A19A4D77}"/>
              </a:ext>
            </a:extLst>
          </p:cNvPr>
          <p:cNvSpPr/>
          <p:nvPr/>
        </p:nvSpPr>
        <p:spPr>
          <a:xfrm>
            <a:off x="0" y="6194318"/>
            <a:ext cx="9144000" cy="36233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of oranges and mountains&#10;&#10;Description automatically generated">
            <a:extLst>
              <a:ext uri="{FF2B5EF4-FFF2-40B4-BE49-F238E27FC236}">
                <a16:creationId xmlns:a16="http://schemas.microsoft.com/office/drawing/2014/main" id="{E92B653C-2552-DBF7-6A28-D32B09B92B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30356" y="6043645"/>
            <a:ext cx="663682" cy="663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8432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375" y="26854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Source Sans Pro Black" panose="020B0803030403020204" pitchFamily="34" charset="0"/>
                <a:ea typeface="Source Sans Pro Black" panose="020B0803030403020204" pitchFamily="34" charset="0"/>
                <a:cs typeface="Avenir Black"/>
              </a:rPr>
              <a:t>Emerging Priorities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3316" y="6310853"/>
            <a:ext cx="10045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82B31CE-A694-FB45-8F05-9E61A1D04699}" type="slidenum">
              <a:rPr lang="en-US" sz="1100" smtClean="0">
                <a:solidFill>
                  <a:schemeClr val="bg1"/>
                </a:solidFill>
                <a:latin typeface="Avenir Medium" charset="0"/>
                <a:ea typeface="Avenir Medium" charset="0"/>
                <a:cs typeface="Avenir Medium" charset="0"/>
              </a:rPr>
              <a:t>15</a:t>
            </a:fld>
            <a:endParaRPr lang="en-US" sz="1100" dirty="0">
              <a:solidFill>
                <a:schemeClr val="bg1"/>
              </a:solidFill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AutoShape 2" descr="Image result for city of glend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B3A1840-202D-888D-B85E-45C5C569C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8994" y="1355638"/>
            <a:ext cx="5510981" cy="4525963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Housing</a:t>
            </a:r>
          </a:p>
          <a:p>
            <a:pPr lvl="1"/>
            <a:r>
              <a:rPr lang="en-US" dirty="0"/>
              <a:t>Persons with disabilities, single-family, large family, affordable rental, transitional/supportive, ADUs</a:t>
            </a:r>
          </a:p>
          <a:p>
            <a:r>
              <a:rPr lang="en-US" b="1" dirty="0"/>
              <a:t>Housing Services</a:t>
            </a:r>
          </a:p>
          <a:p>
            <a:pPr lvl="1"/>
            <a:r>
              <a:rPr lang="en-US" dirty="0"/>
              <a:t>Rehabilitation, homebuyer assistance, fair housing, lead-based paint removal, graffiti removal, code enforcement</a:t>
            </a:r>
          </a:p>
        </p:txBody>
      </p:sp>
      <p:pic>
        <p:nvPicPr>
          <p:cNvPr id="9" name="Graphic 8" descr="Neighborhood outline">
            <a:extLst>
              <a:ext uri="{FF2B5EF4-FFF2-40B4-BE49-F238E27FC236}">
                <a16:creationId xmlns:a16="http://schemas.microsoft.com/office/drawing/2014/main" id="{CAC6BE0B-4B4C-0BE3-A3B0-9CE8899FBE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55522" y="2074005"/>
            <a:ext cx="2266335" cy="226633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5B8AC06-E6D3-57C9-B3DF-728468DEFC44}"/>
              </a:ext>
            </a:extLst>
          </p:cNvPr>
          <p:cNvSpPr/>
          <p:nvPr/>
        </p:nvSpPr>
        <p:spPr>
          <a:xfrm>
            <a:off x="0" y="6194318"/>
            <a:ext cx="9144000" cy="36233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of oranges and mountains&#10;&#10;Description automatically generated">
            <a:extLst>
              <a:ext uri="{FF2B5EF4-FFF2-40B4-BE49-F238E27FC236}">
                <a16:creationId xmlns:a16="http://schemas.microsoft.com/office/drawing/2014/main" id="{CCFF7D58-B687-5FAB-28DD-999DF703B9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30356" y="6043645"/>
            <a:ext cx="663682" cy="663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9939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375" y="26854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Source Sans Pro Black" panose="020B0803030403020204" pitchFamily="34" charset="0"/>
                <a:ea typeface="Source Sans Pro Black" panose="020B0803030403020204" pitchFamily="34" charset="0"/>
                <a:cs typeface="Avenir Black"/>
              </a:rPr>
              <a:t>Emerging Priorities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3316" y="6310853"/>
            <a:ext cx="10045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82B31CE-A694-FB45-8F05-9E61A1D04699}" type="slidenum">
              <a:rPr lang="en-US" sz="1100" smtClean="0">
                <a:solidFill>
                  <a:schemeClr val="bg1"/>
                </a:solidFill>
                <a:latin typeface="Avenir Medium" charset="0"/>
                <a:ea typeface="Avenir Medium" charset="0"/>
                <a:cs typeface="Avenir Medium" charset="0"/>
              </a:rPr>
              <a:t>16</a:t>
            </a:fld>
            <a:endParaRPr lang="en-US" sz="1100" dirty="0">
              <a:solidFill>
                <a:schemeClr val="bg1"/>
              </a:solidFill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AutoShape 2" descr="Image result for city of glend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B3A1840-202D-888D-B85E-45C5C569C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8994" y="1353180"/>
            <a:ext cx="5510981" cy="4525963"/>
          </a:xfrm>
        </p:spPr>
        <p:txBody>
          <a:bodyPr>
            <a:normAutofit/>
          </a:bodyPr>
          <a:lstStyle/>
          <a:p>
            <a:r>
              <a:rPr lang="en-US" b="1" dirty="0"/>
              <a:t>Neighborhood Services</a:t>
            </a:r>
          </a:p>
          <a:p>
            <a:pPr lvl="1"/>
            <a:r>
              <a:rPr lang="en-US" dirty="0"/>
              <a:t>Trash/graffiti removal, cleanup of abandoned lots, code enforcement, tree planting</a:t>
            </a:r>
          </a:p>
          <a:p>
            <a:r>
              <a:rPr lang="en-US" b="1" dirty="0"/>
              <a:t>Business Services</a:t>
            </a:r>
          </a:p>
          <a:p>
            <a:pPr lvl="1"/>
            <a:r>
              <a:rPr lang="en-US" dirty="0"/>
              <a:t>Start-up assistance, small business loans, jobs, employment training, business mentoring</a:t>
            </a:r>
          </a:p>
        </p:txBody>
      </p:sp>
      <p:pic>
        <p:nvPicPr>
          <p:cNvPr id="9" name="Graphic 8" descr="Handshake outline">
            <a:extLst>
              <a:ext uri="{FF2B5EF4-FFF2-40B4-BE49-F238E27FC236}">
                <a16:creationId xmlns:a16="http://schemas.microsoft.com/office/drawing/2014/main" id="{86B33C32-61D5-DE0F-42A5-04DC60EA5A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55523" y="2286000"/>
            <a:ext cx="2286000" cy="2286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5C9BDFB-72B8-135B-FBBC-4B99F1BE0AF6}"/>
              </a:ext>
            </a:extLst>
          </p:cNvPr>
          <p:cNvSpPr/>
          <p:nvPr/>
        </p:nvSpPr>
        <p:spPr>
          <a:xfrm>
            <a:off x="0" y="6194318"/>
            <a:ext cx="9144000" cy="36233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of oranges and mountains&#10;&#10;Description automatically generated">
            <a:extLst>
              <a:ext uri="{FF2B5EF4-FFF2-40B4-BE49-F238E27FC236}">
                <a16:creationId xmlns:a16="http://schemas.microsoft.com/office/drawing/2014/main" id="{D8069987-A077-3EEF-4784-8A75A52B60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30356" y="6043645"/>
            <a:ext cx="663682" cy="663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1259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375" y="28553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Source Sans Pro Black" panose="020B0803030403020204" pitchFamily="34" charset="0"/>
                <a:ea typeface="Source Sans Pro Black" panose="020B0803030403020204" pitchFamily="34" charset="0"/>
                <a:cs typeface="Avenir Black"/>
              </a:rPr>
              <a:t>Community Needs Voting Exercise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3316" y="6310853"/>
            <a:ext cx="10045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82B31CE-A694-FB45-8F05-9E61A1D04699}" type="slidenum">
              <a:rPr lang="en-US" sz="1100" smtClean="0">
                <a:solidFill>
                  <a:schemeClr val="bg1"/>
                </a:solidFill>
                <a:latin typeface="Avenir Medium" charset="0"/>
                <a:ea typeface="Avenir Medium" charset="0"/>
                <a:cs typeface="Avenir Medium" charset="0"/>
              </a:rPr>
              <a:t>17</a:t>
            </a:fld>
            <a:endParaRPr lang="en-US" sz="1100" dirty="0">
              <a:solidFill>
                <a:schemeClr val="bg1"/>
              </a:solidFill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AutoShape 2" descr="Image result for city of glend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B3A1840-202D-888D-B85E-45C5C569C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1287" y="2707707"/>
            <a:ext cx="2892425" cy="30361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Return to your seat and wait to review the results together.</a:t>
            </a:r>
          </a:p>
          <a:p>
            <a:endParaRPr lang="en-US" dirty="0"/>
          </a:p>
        </p:txBody>
      </p:sp>
      <p:pic>
        <p:nvPicPr>
          <p:cNvPr id="9" name="Graphic 8" descr="Badge 1 with solid fill">
            <a:extLst>
              <a:ext uri="{FF2B5EF4-FFF2-40B4-BE49-F238E27FC236}">
                <a16:creationId xmlns:a16="http://schemas.microsoft.com/office/drawing/2014/main" id="{0E16219D-04CC-71EE-CFB0-DCAADE8DF8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49301" y="19000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EC6B2E4-99AC-0F60-48D4-4A8D8EA5EDA8}"/>
              </a:ext>
            </a:extLst>
          </p:cNvPr>
          <p:cNvSpPr txBox="1"/>
          <p:nvPr/>
        </p:nvSpPr>
        <p:spPr>
          <a:xfrm>
            <a:off x="307975" y="2703786"/>
            <a:ext cx="2744739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If you have not received them already, locate a consultant or member of County staff to receive voting stickers to participate in the activity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E13AC5B-11D1-1B48-21DC-4C729D80ECE2}"/>
              </a:ext>
            </a:extLst>
          </p:cNvPr>
          <p:cNvSpPr txBox="1"/>
          <p:nvPr/>
        </p:nvSpPr>
        <p:spPr>
          <a:xfrm>
            <a:off x="3239728" y="2707707"/>
            <a:ext cx="2786986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On the poster, place your stickers next to the services that you think are the most important for the City. </a:t>
            </a:r>
          </a:p>
        </p:txBody>
      </p:sp>
      <p:pic>
        <p:nvPicPr>
          <p:cNvPr id="16" name="Graphic 15" descr="Badge with solid fill">
            <a:extLst>
              <a:ext uri="{FF2B5EF4-FFF2-40B4-BE49-F238E27FC236}">
                <a16:creationId xmlns:a16="http://schemas.microsoft.com/office/drawing/2014/main" id="{72CB3A30-6153-C3AB-F15E-CE32D024881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114800" y="1899034"/>
            <a:ext cx="914400" cy="914400"/>
          </a:xfrm>
          <a:prstGeom prst="rect">
            <a:avLst/>
          </a:prstGeom>
        </p:spPr>
      </p:pic>
      <p:pic>
        <p:nvPicPr>
          <p:cNvPr id="18" name="Graphic 17" descr="Badge 3 with solid fill">
            <a:extLst>
              <a:ext uri="{FF2B5EF4-FFF2-40B4-BE49-F238E27FC236}">
                <a16:creationId xmlns:a16="http://schemas.microsoft.com/office/drawing/2014/main" id="{CB9CFC68-497E-B289-2A40-57FF745F396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080299" y="1899034"/>
            <a:ext cx="914400" cy="9144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7F19BA5D-666F-D5AA-8923-3726DB76BF80}"/>
              </a:ext>
            </a:extLst>
          </p:cNvPr>
          <p:cNvSpPr/>
          <p:nvPr/>
        </p:nvSpPr>
        <p:spPr>
          <a:xfrm>
            <a:off x="0" y="6194318"/>
            <a:ext cx="9144000" cy="36233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 descr="A logo of oranges and mountains&#10;&#10;Description automatically generated">
            <a:extLst>
              <a:ext uri="{FF2B5EF4-FFF2-40B4-BE49-F238E27FC236}">
                <a16:creationId xmlns:a16="http://schemas.microsoft.com/office/drawing/2014/main" id="{08777A14-982B-5F23-6F9C-D6779E66370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130356" y="6043645"/>
            <a:ext cx="663682" cy="663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632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375" y="26854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Source Sans Pro Black" panose="020B0803030403020204" pitchFamily="34" charset="0"/>
                <a:ea typeface="Source Sans Pro Black" panose="020B0803030403020204" pitchFamily="34" charset="0"/>
                <a:cs typeface="Avenir Black"/>
              </a:rPr>
              <a:t>Community Input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3316" y="6310853"/>
            <a:ext cx="10045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82B31CE-A694-FB45-8F05-9E61A1D04699}" type="slidenum">
              <a:rPr lang="en-US" sz="1100" smtClean="0">
                <a:solidFill>
                  <a:schemeClr val="bg1"/>
                </a:solidFill>
                <a:latin typeface="Avenir Medium" charset="0"/>
                <a:ea typeface="Avenir Medium" charset="0"/>
                <a:cs typeface="Avenir Medium" charset="0"/>
              </a:rPr>
              <a:t>18</a:t>
            </a:fld>
            <a:endParaRPr lang="en-US" sz="1100" dirty="0">
              <a:solidFill>
                <a:schemeClr val="bg1"/>
              </a:solidFill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AutoShape 2" descr="Image result for city of glend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B3A1840-202D-888D-B85E-45C5C569C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68355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Community Needs</a:t>
            </a:r>
          </a:p>
          <a:p>
            <a:pPr marL="0" indent="0" algn="ctr">
              <a:buNone/>
            </a:pPr>
            <a:r>
              <a:rPr lang="en-US" dirty="0"/>
              <a:t>Citizen Participation</a:t>
            </a:r>
          </a:p>
          <a:p>
            <a:pPr marL="0" indent="0" algn="ctr">
              <a:buNone/>
            </a:pPr>
            <a:r>
              <a:rPr lang="en-US" dirty="0"/>
              <a:t>Housing</a:t>
            </a:r>
          </a:p>
          <a:p>
            <a:pPr marL="0" indent="0" algn="ctr">
              <a:buNone/>
            </a:pPr>
            <a:r>
              <a:rPr lang="en-US" dirty="0"/>
              <a:t>Community Development</a:t>
            </a:r>
          </a:p>
          <a:p>
            <a:pPr marL="0" indent="0" algn="ctr">
              <a:buNone/>
            </a:pPr>
            <a:r>
              <a:rPr lang="en-US" dirty="0"/>
              <a:t>Economic Development</a:t>
            </a:r>
          </a:p>
          <a:p>
            <a:pPr marL="0" indent="0" algn="ctr">
              <a:buNone/>
            </a:pPr>
            <a:r>
              <a:rPr lang="en-US" dirty="0"/>
              <a:t>Homelessness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ECC3AE-D9C0-48E4-435C-53B861A4FC43}"/>
              </a:ext>
            </a:extLst>
          </p:cNvPr>
          <p:cNvSpPr/>
          <p:nvPr/>
        </p:nvSpPr>
        <p:spPr>
          <a:xfrm>
            <a:off x="0" y="6194318"/>
            <a:ext cx="9144000" cy="36233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logo of oranges and mountains&#10;&#10;Description automatically generated">
            <a:extLst>
              <a:ext uri="{FF2B5EF4-FFF2-40B4-BE49-F238E27FC236}">
                <a16:creationId xmlns:a16="http://schemas.microsoft.com/office/drawing/2014/main" id="{230C4270-C1E8-83AB-BE56-04CD915EC1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0356" y="6043645"/>
            <a:ext cx="663682" cy="663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0657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375" y="26854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Source Sans Pro Black" panose="020B0803030403020204" pitchFamily="34" charset="0"/>
                <a:ea typeface="Source Sans Pro Black" panose="020B0803030403020204" pitchFamily="34" charset="0"/>
                <a:cs typeface="Avenir Black"/>
              </a:rPr>
              <a:t>Community Input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3316" y="6310853"/>
            <a:ext cx="10045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82B31CE-A694-FB45-8F05-9E61A1D04699}" type="slidenum">
              <a:rPr lang="en-US" sz="1100" smtClean="0">
                <a:solidFill>
                  <a:schemeClr val="bg1"/>
                </a:solidFill>
                <a:latin typeface="Avenir Medium" charset="0"/>
                <a:ea typeface="Avenir Medium" charset="0"/>
                <a:cs typeface="Avenir Medium" charset="0"/>
              </a:rPr>
              <a:t>19</a:t>
            </a:fld>
            <a:endParaRPr lang="en-US" sz="1100" dirty="0">
              <a:solidFill>
                <a:schemeClr val="bg1"/>
              </a:solidFill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AutoShape 2" descr="Image result for city of glend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B3A1840-202D-888D-B85E-45C5C569C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0375" y="1489575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Community Needs</a:t>
            </a:r>
          </a:p>
          <a:p>
            <a:pPr marL="971550" lvl="1" indent="-514350">
              <a:buAutoNum type="arabicPeriod"/>
            </a:pPr>
            <a:r>
              <a:rPr lang="en-US" dirty="0"/>
              <a:t>What type of assistance programs are most needed in Orange County?</a:t>
            </a:r>
          </a:p>
          <a:p>
            <a:pPr marL="971550" lvl="1" indent="-514350">
              <a:buAutoNum type="arabicPeriod"/>
            </a:pPr>
            <a:r>
              <a:rPr lang="en-US" dirty="0"/>
              <a:t>Which groups of people are most underserved and how can we better serve these populations?</a:t>
            </a:r>
          </a:p>
          <a:p>
            <a:pPr marL="971550" lvl="1" indent="-514350">
              <a:buAutoNum type="arabicPeriod"/>
            </a:pPr>
            <a:r>
              <a:rPr lang="en-US" dirty="0"/>
              <a:t>What areas or neighborhoods could benefit from additional services?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FEF7F45-7C6D-664E-2EB1-7BF90CF214E6}"/>
              </a:ext>
            </a:extLst>
          </p:cNvPr>
          <p:cNvSpPr/>
          <p:nvPr/>
        </p:nvSpPr>
        <p:spPr>
          <a:xfrm>
            <a:off x="0" y="6194318"/>
            <a:ext cx="9144000" cy="36233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logo of oranges and mountains&#10;&#10;Description automatically generated">
            <a:extLst>
              <a:ext uri="{FF2B5EF4-FFF2-40B4-BE49-F238E27FC236}">
                <a16:creationId xmlns:a16="http://schemas.microsoft.com/office/drawing/2014/main" id="{73460829-58D7-E32F-EE7B-7AA99E842F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0356" y="6043645"/>
            <a:ext cx="663682" cy="663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277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9000"/>
            <a:lum/>
          </a:blip>
          <a:srcRect/>
          <a:stretch>
            <a:fillRect l="-56000" r="-5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03334" y="2908265"/>
            <a:ext cx="8537329" cy="2689041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Source Sans Pro Black" panose="020B0803030403020204" pitchFamily="34" charset="0"/>
                <a:cs typeface="Avenir Heavy"/>
              </a:rPr>
              <a:t>Community Meeting</a:t>
            </a:r>
            <a:br>
              <a:rPr lang="en-US" sz="3600" dirty="0">
                <a:latin typeface="Avenir Heavy"/>
                <a:cs typeface="Avenir Heavy"/>
              </a:rPr>
            </a:br>
            <a:r>
              <a:rPr lang="en-US" sz="3100" dirty="0">
                <a:latin typeface="Source Sans Pro SemiBold" panose="020B0603030403020204" pitchFamily="34" charset="0"/>
                <a:cs typeface="Avenir Heavy"/>
              </a:rPr>
              <a:t>2025-2029 Consolidated Plan</a:t>
            </a:r>
            <a:br>
              <a:rPr lang="en-US" sz="3100" dirty="0">
                <a:latin typeface="Source Sans Pro SemiBold" panose="020B0603030403020204" pitchFamily="34" charset="0"/>
                <a:cs typeface="Avenir Heavy"/>
              </a:rPr>
            </a:br>
            <a:r>
              <a:rPr lang="en-US" sz="3100" dirty="0">
                <a:latin typeface="Source Sans Pro SemiBold" panose="020B0603030403020204" pitchFamily="34" charset="0"/>
                <a:cs typeface="Avenir Heavy"/>
              </a:rPr>
              <a:t>CDBG, ESG and HOME Programs</a:t>
            </a:r>
            <a:br>
              <a:rPr lang="en-US" sz="3100" dirty="0">
                <a:latin typeface="Avenir Heavy"/>
                <a:cs typeface="Avenir Heavy"/>
              </a:rPr>
            </a:br>
            <a:endParaRPr lang="en-US" sz="3100" dirty="0">
              <a:latin typeface="Avenir Heavy"/>
              <a:cs typeface="Avenir Heavy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597" y="5808268"/>
            <a:ext cx="6400800" cy="739959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Avenir Book"/>
              </a:rPr>
              <a:t>County of Orange Housing and Community Development</a:t>
            </a:r>
          </a:p>
        </p:txBody>
      </p:sp>
      <p:pic>
        <p:nvPicPr>
          <p:cNvPr id="4" name="Picture 3" descr="A logo of oranges and mountains&#10;&#10;Description automatically generated">
            <a:extLst>
              <a:ext uri="{FF2B5EF4-FFF2-40B4-BE49-F238E27FC236}">
                <a16:creationId xmlns:a16="http://schemas.microsoft.com/office/drawing/2014/main" id="{A3B0F52A-F343-B757-AD60-EB9BC6DFC4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9833" y="1260694"/>
            <a:ext cx="1944329" cy="1944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9073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375" y="283911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Source Sans Pro Black" panose="020B0803030403020204" pitchFamily="34" charset="0"/>
                <a:ea typeface="Source Sans Pro Black" panose="020B0803030403020204" pitchFamily="34" charset="0"/>
                <a:cs typeface="Avenir Black"/>
              </a:rPr>
              <a:t>Questions or Comments?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3316" y="6310853"/>
            <a:ext cx="10045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82B31CE-A694-FB45-8F05-9E61A1D04699}" type="slidenum">
              <a:rPr lang="en-US" sz="1100" smtClean="0">
                <a:solidFill>
                  <a:schemeClr val="bg1"/>
                </a:solidFill>
                <a:latin typeface="Avenir Medium" charset="0"/>
                <a:ea typeface="Avenir Medium" charset="0"/>
                <a:cs typeface="Avenir Medium" charset="0"/>
              </a:rPr>
              <a:t>20</a:t>
            </a:fld>
            <a:endParaRPr lang="en-US" sz="1100" dirty="0">
              <a:solidFill>
                <a:schemeClr val="bg1"/>
              </a:solidFill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AutoShape 2" descr="Image result for city of glend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B3A1840-202D-888D-B85E-45C5C569C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0375" y="1668355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9" name="Graphic 8" descr="Customer review with solid fill">
            <a:extLst>
              <a:ext uri="{FF2B5EF4-FFF2-40B4-BE49-F238E27FC236}">
                <a16:creationId xmlns:a16="http://schemas.microsoft.com/office/drawing/2014/main" id="{F9DFA2BD-39E9-C559-DE49-E65DB2A846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93474" y="1504723"/>
            <a:ext cx="2957052" cy="295705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E0B0271-DC5B-B3AD-ACAE-C93FC821923B}"/>
              </a:ext>
            </a:extLst>
          </p:cNvPr>
          <p:cNvSpPr/>
          <p:nvPr/>
        </p:nvSpPr>
        <p:spPr>
          <a:xfrm>
            <a:off x="0" y="6194318"/>
            <a:ext cx="9144000" cy="36233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of oranges and mountains&#10;&#10;Description automatically generated">
            <a:extLst>
              <a:ext uri="{FF2B5EF4-FFF2-40B4-BE49-F238E27FC236}">
                <a16:creationId xmlns:a16="http://schemas.microsoft.com/office/drawing/2014/main" id="{32809298-E615-27AF-073C-DF16AA72DE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30356" y="6043645"/>
            <a:ext cx="663682" cy="66368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495441D-09F9-FCB9-9A00-FED45F0D393D}"/>
              </a:ext>
            </a:extLst>
          </p:cNvPr>
          <p:cNvSpPr txBox="1"/>
          <p:nvPr/>
        </p:nvSpPr>
        <p:spPr>
          <a:xfrm>
            <a:off x="3102076" y="4990492"/>
            <a:ext cx="44097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(714) 480-2996</a:t>
            </a:r>
          </a:p>
          <a:p>
            <a:pPr marL="0" indent="0">
              <a:buNone/>
            </a:pP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www.ochcd.org/community-development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1CC00A-060B-D5FD-6E00-E4D770E21D09}"/>
              </a:ext>
            </a:extLst>
          </p:cNvPr>
          <p:cNvSpPr txBox="1"/>
          <p:nvPr/>
        </p:nvSpPr>
        <p:spPr>
          <a:xfrm>
            <a:off x="2273055" y="4621160"/>
            <a:ext cx="50273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Follow up questions or additional information?</a:t>
            </a:r>
          </a:p>
        </p:txBody>
      </p:sp>
      <p:pic>
        <p:nvPicPr>
          <p:cNvPr id="13" name="Graphic 12" descr="Receiver outline">
            <a:extLst>
              <a:ext uri="{FF2B5EF4-FFF2-40B4-BE49-F238E27FC236}">
                <a16:creationId xmlns:a16="http://schemas.microsoft.com/office/drawing/2014/main" id="{DA4C39AB-8DDE-58F0-FE68-0F099999FD8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90683" y="5031551"/>
            <a:ext cx="280219" cy="280219"/>
          </a:xfrm>
          <a:prstGeom prst="rect">
            <a:avLst/>
          </a:prstGeom>
        </p:spPr>
      </p:pic>
      <p:pic>
        <p:nvPicPr>
          <p:cNvPr id="15" name="Graphic 14" descr="Wireless outline">
            <a:extLst>
              <a:ext uri="{FF2B5EF4-FFF2-40B4-BE49-F238E27FC236}">
                <a16:creationId xmlns:a16="http://schemas.microsoft.com/office/drawing/2014/main" id="{230BE0D2-5EC4-A96F-BAC5-15521C8EFA2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869581" y="5301938"/>
            <a:ext cx="320647" cy="320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3897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025" y="29331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Source Sans Pro Black" panose="020B0803030403020204" pitchFamily="34" charset="0"/>
                <a:ea typeface="Source Sans Pro Black" panose="020B0803030403020204" pitchFamily="34" charset="0"/>
                <a:cs typeface="Avenir Black"/>
              </a:rPr>
              <a:t>Thank you!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3316" y="6310853"/>
            <a:ext cx="10045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82B31CE-A694-FB45-8F05-9E61A1D04699}" type="slidenum">
              <a:rPr lang="en-US" sz="1100" smtClean="0">
                <a:solidFill>
                  <a:schemeClr val="bg1"/>
                </a:solidFill>
                <a:latin typeface="Avenir Medium" charset="0"/>
                <a:ea typeface="Avenir Medium" charset="0"/>
                <a:cs typeface="Avenir Medium" charset="0"/>
              </a:rPr>
              <a:t>21</a:t>
            </a:fld>
            <a:endParaRPr lang="en-US" sz="1100" dirty="0">
              <a:solidFill>
                <a:schemeClr val="bg1"/>
              </a:solidFill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AutoShape 2" descr="Image result for city of glend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1E83791-9C3D-1CA6-F8D5-66786296C91D}"/>
              </a:ext>
            </a:extLst>
          </p:cNvPr>
          <p:cNvSpPr/>
          <p:nvPr/>
        </p:nvSpPr>
        <p:spPr>
          <a:xfrm>
            <a:off x="0" y="6194318"/>
            <a:ext cx="9144000" cy="36233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B3A1840-202D-888D-B85E-45C5C569C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0375" y="1668355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EF1A6F2-DA1A-CBD3-1ACC-03ED25D5B2E4}"/>
              </a:ext>
            </a:extLst>
          </p:cNvPr>
          <p:cNvSpPr txBox="1"/>
          <p:nvPr/>
        </p:nvSpPr>
        <p:spPr>
          <a:xfrm>
            <a:off x="581973" y="3539264"/>
            <a:ext cx="29398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English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2AD52E-9ADF-FE40-AC2C-2838F8881D6F}"/>
              </a:ext>
            </a:extLst>
          </p:cNvPr>
          <p:cNvSpPr txBox="1"/>
          <p:nvPr/>
        </p:nvSpPr>
        <p:spPr>
          <a:xfrm>
            <a:off x="971681" y="916596"/>
            <a:ext cx="7216835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25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Please take our Community Needs Survey</a:t>
            </a:r>
          </a:p>
        </p:txBody>
      </p:sp>
      <p:pic>
        <p:nvPicPr>
          <p:cNvPr id="12" name="Picture 11" descr="A logo of oranges and mountains&#10;&#10;Description automatically generated">
            <a:extLst>
              <a:ext uri="{FF2B5EF4-FFF2-40B4-BE49-F238E27FC236}">
                <a16:creationId xmlns:a16="http://schemas.microsoft.com/office/drawing/2014/main" id="{5533E06B-D504-1474-FFEB-378785E49B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0356" y="6043645"/>
            <a:ext cx="663682" cy="663682"/>
          </a:xfrm>
          <a:prstGeom prst="rect">
            <a:avLst/>
          </a:prstGeom>
        </p:spPr>
      </p:pic>
      <p:pic>
        <p:nvPicPr>
          <p:cNvPr id="14" name="Picture 13" descr="A qr code with black squares&#10;&#10;Description automatically generated">
            <a:extLst>
              <a:ext uri="{FF2B5EF4-FFF2-40B4-BE49-F238E27FC236}">
                <a16:creationId xmlns:a16="http://schemas.microsoft.com/office/drawing/2014/main" id="{664B62AB-F7BE-32D5-4E67-41EDC7668A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7868" y="1714361"/>
            <a:ext cx="1788057" cy="1788057"/>
          </a:xfrm>
          <a:prstGeom prst="rect">
            <a:avLst/>
          </a:prstGeom>
          <a:ln w="57150">
            <a:solidFill>
              <a:schemeClr val="accent6"/>
            </a:solidFill>
          </a:ln>
        </p:spPr>
      </p:pic>
      <p:pic>
        <p:nvPicPr>
          <p:cNvPr id="16" name="Picture 15" descr="A qr code with black squares&#10;&#10;Description automatically generated">
            <a:extLst>
              <a:ext uri="{FF2B5EF4-FFF2-40B4-BE49-F238E27FC236}">
                <a16:creationId xmlns:a16="http://schemas.microsoft.com/office/drawing/2014/main" id="{3106A876-92CF-4903-97CD-6300380E726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81146" y="1722215"/>
            <a:ext cx="1788058" cy="1788058"/>
          </a:xfrm>
          <a:prstGeom prst="rect">
            <a:avLst/>
          </a:prstGeom>
          <a:ln w="57150">
            <a:solidFill>
              <a:schemeClr val="accent6"/>
            </a:solidFill>
          </a:ln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26744754-FE02-C624-21EC-9B9A7DF58D49}"/>
              </a:ext>
            </a:extLst>
          </p:cNvPr>
          <p:cNvSpPr txBox="1"/>
          <p:nvPr/>
        </p:nvSpPr>
        <p:spPr>
          <a:xfrm>
            <a:off x="3105252" y="3564133"/>
            <a:ext cx="29398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Spanish</a:t>
            </a:r>
          </a:p>
        </p:txBody>
      </p:sp>
      <p:pic>
        <p:nvPicPr>
          <p:cNvPr id="19" name="Picture 18" descr="A qr code with black squares&#10;&#10;Description automatically generated">
            <a:extLst>
              <a:ext uri="{FF2B5EF4-FFF2-40B4-BE49-F238E27FC236}">
                <a16:creationId xmlns:a16="http://schemas.microsoft.com/office/drawing/2014/main" id="{BE3D5622-A8AC-E672-B0E1-90C19F22CA9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32943" y="4037019"/>
            <a:ext cx="1792224" cy="1792224"/>
          </a:xfrm>
          <a:prstGeom prst="rect">
            <a:avLst/>
          </a:prstGeom>
          <a:ln w="57150">
            <a:solidFill>
              <a:schemeClr val="accent6"/>
            </a:solidFill>
          </a:ln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E61F806-9E86-4514-7BC6-7E9D283FB6C1}"/>
              </a:ext>
            </a:extLst>
          </p:cNvPr>
          <p:cNvSpPr txBox="1"/>
          <p:nvPr/>
        </p:nvSpPr>
        <p:spPr>
          <a:xfrm>
            <a:off x="1859132" y="5814040"/>
            <a:ext cx="29398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Korean</a:t>
            </a:r>
          </a:p>
        </p:txBody>
      </p:sp>
      <p:pic>
        <p:nvPicPr>
          <p:cNvPr id="22" name="Picture 21" descr="A qr code with black squares&#10;&#10;Description automatically generated">
            <a:extLst>
              <a:ext uri="{FF2B5EF4-FFF2-40B4-BE49-F238E27FC236}">
                <a16:creationId xmlns:a16="http://schemas.microsoft.com/office/drawing/2014/main" id="{F8FD56B0-AB8B-BB9F-CC68-B6423DCEE1E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98077" y="1718049"/>
            <a:ext cx="1792224" cy="1792224"/>
          </a:xfrm>
          <a:prstGeom prst="rect">
            <a:avLst/>
          </a:prstGeom>
          <a:ln w="57150">
            <a:solidFill>
              <a:schemeClr val="accent6"/>
            </a:solidFill>
          </a:ln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BA65537B-F6F7-6856-C8AC-E9C2E33FD38E}"/>
              </a:ext>
            </a:extLst>
          </p:cNvPr>
          <p:cNvSpPr txBox="1"/>
          <p:nvPr/>
        </p:nvSpPr>
        <p:spPr>
          <a:xfrm>
            <a:off x="5628531" y="3539264"/>
            <a:ext cx="29398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Chinese</a:t>
            </a:r>
          </a:p>
        </p:txBody>
      </p:sp>
      <p:pic>
        <p:nvPicPr>
          <p:cNvPr id="25" name="Picture 24" descr="A qr code with black squares&#10;&#10;Description automatically generated">
            <a:extLst>
              <a:ext uri="{FF2B5EF4-FFF2-40B4-BE49-F238E27FC236}">
                <a16:creationId xmlns:a16="http://schemas.microsoft.com/office/drawing/2014/main" id="{10DA688A-3B3D-10E5-1602-B9C77C8CCBA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18835" y="4031906"/>
            <a:ext cx="1792224" cy="1792224"/>
          </a:xfrm>
          <a:prstGeom prst="rect">
            <a:avLst/>
          </a:prstGeom>
          <a:ln w="57150">
            <a:solidFill>
              <a:schemeClr val="accent6"/>
            </a:solidFill>
          </a:ln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473F0019-0846-806F-F49B-C532AFEC0D04}"/>
              </a:ext>
            </a:extLst>
          </p:cNvPr>
          <p:cNvSpPr txBox="1"/>
          <p:nvPr/>
        </p:nvSpPr>
        <p:spPr>
          <a:xfrm>
            <a:off x="4345024" y="5800117"/>
            <a:ext cx="29398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Vietnamese</a:t>
            </a:r>
          </a:p>
        </p:txBody>
      </p:sp>
    </p:spTree>
    <p:extLst>
      <p:ext uri="{BB962C8B-B14F-4D97-AF65-F5344CB8AC3E}">
        <p14:creationId xmlns:p14="http://schemas.microsoft.com/office/powerpoint/2010/main" val="3438207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375" y="-102707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en-US" dirty="0">
                <a:latin typeface="Source Sans Pro Black" panose="020B0803030403020204" pitchFamily="34" charset="0"/>
                <a:ea typeface="Source Sans Pro Black" panose="020B0803030403020204" pitchFamily="34" charset="0"/>
                <a:cs typeface="Avenir Black"/>
              </a:rPr>
            </a:br>
            <a:r>
              <a:rPr lang="en-US" dirty="0">
                <a:latin typeface="Source Sans Pro Black" panose="020B0803030403020204" pitchFamily="34" charset="0"/>
                <a:ea typeface="Source Sans Pro Black" panose="020B0803030403020204" pitchFamily="34" charset="0"/>
                <a:cs typeface="Avenir Black"/>
              </a:rPr>
              <a:t>Staff Introductions	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3316" y="6310853"/>
            <a:ext cx="10045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82B31CE-A694-FB45-8F05-9E61A1D04699}" type="slidenum">
              <a:rPr lang="en-US" sz="1100" smtClean="0">
                <a:solidFill>
                  <a:schemeClr val="bg1"/>
                </a:solidFill>
                <a:latin typeface="Avenir Medium" charset="0"/>
                <a:ea typeface="Avenir Medium" charset="0"/>
                <a:cs typeface="Avenir Medium" charset="0"/>
              </a:rPr>
              <a:t>3</a:t>
            </a:fld>
            <a:endParaRPr lang="en-US" sz="1100" dirty="0">
              <a:solidFill>
                <a:schemeClr val="bg1"/>
              </a:solidFill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AutoShape 2" descr="Image result for city of glend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135318" y="1811790"/>
            <a:ext cx="8873363" cy="396684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>
                <a:latin typeface="Source Sans Pro" panose="020B0503030403020204" pitchFamily="34" charset="0"/>
                <a:cs typeface="Avenir Book"/>
              </a:rPr>
              <a:t>Orange County Housing and Community Development</a:t>
            </a:r>
          </a:p>
          <a:p>
            <a:pPr marL="0" indent="0" algn="ctr">
              <a:buNone/>
            </a:pPr>
            <a:r>
              <a:rPr lang="en-US" sz="2400" dirty="0">
                <a:latin typeface="Source Sans Pro" panose="020B0503030403020204" pitchFamily="34" charset="0"/>
                <a:cs typeface="Avenir Book"/>
              </a:rPr>
              <a:t>Craig Fee, Community Development Manager</a:t>
            </a:r>
          </a:p>
          <a:p>
            <a:pPr marL="0" indent="0" algn="ctr">
              <a:buNone/>
            </a:pPr>
            <a:endParaRPr lang="en-US" sz="2400" dirty="0">
              <a:latin typeface="Source Sans Pro" panose="020B0503030403020204" pitchFamily="34" charset="0"/>
              <a:cs typeface="Avenir Book"/>
            </a:endParaRPr>
          </a:p>
          <a:p>
            <a:pPr marL="0" indent="0" algn="ctr">
              <a:buNone/>
            </a:pPr>
            <a:endParaRPr lang="en-US" sz="2400" dirty="0">
              <a:latin typeface="Source Sans Pro" panose="020B0503030403020204" pitchFamily="34" charset="0"/>
              <a:cs typeface="Avenir Book"/>
            </a:endParaRPr>
          </a:p>
          <a:p>
            <a:pPr marL="0" indent="0" algn="ctr">
              <a:buNone/>
            </a:pPr>
            <a:r>
              <a:rPr lang="en-US" sz="2400" b="1" dirty="0">
                <a:latin typeface="Source Sans Pro" panose="020B0503030403020204" pitchFamily="34" charset="0"/>
                <a:cs typeface="Avenir Book"/>
              </a:rPr>
              <a:t>Veronica Tam and Associates</a:t>
            </a:r>
          </a:p>
          <a:p>
            <a:pPr marL="0" indent="0" algn="ctr">
              <a:buNone/>
            </a:pPr>
            <a:r>
              <a:rPr lang="en-US" sz="2400" dirty="0">
                <a:latin typeface="Source Sans Pro" panose="020B0503030403020204" pitchFamily="34" charset="0"/>
                <a:cs typeface="Avenir Book"/>
              </a:rPr>
              <a:t>Veronica Tam, Principal</a:t>
            </a:r>
          </a:p>
          <a:p>
            <a:pPr marL="0" indent="0" algn="ctr">
              <a:buNone/>
            </a:pPr>
            <a:r>
              <a:rPr lang="en-US" sz="2400" dirty="0">
                <a:latin typeface="Source Sans Pro" panose="020B0503030403020204" pitchFamily="34" charset="0"/>
                <a:cs typeface="Avenir Book"/>
              </a:rPr>
              <a:t>Jamie Power, Associate</a:t>
            </a:r>
          </a:p>
          <a:p>
            <a:pPr marL="0" indent="0" algn="ctr">
              <a:buNone/>
            </a:pPr>
            <a:endParaRPr lang="en-US" sz="2400" dirty="0">
              <a:latin typeface="Source Sans Pro" panose="020B0503030403020204" pitchFamily="34" charset="0"/>
              <a:cs typeface="Avenir Book"/>
            </a:endParaRPr>
          </a:p>
          <a:p>
            <a:pPr marL="0" indent="0" algn="ctr">
              <a:buNone/>
            </a:pPr>
            <a:endParaRPr lang="en-US" sz="2400" dirty="0">
              <a:latin typeface="Source Sans Pro" panose="020B0503030403020204" pitchFamily="34" charset="0"/>
              <a:cs typeface="Avenir Book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C41E605-ABA1-0256-D9C6-176A8B941FEB}"/>
              </a:ext>
            </a:extLst>
          </p:cNvPr>
          <p:cNvSpPr/>
          <p:nvPr/>
        </p:nvSpPr>
        <p:spPr>
          <a:xfrm>
            <a:off x="0" y="6194318"/>
            <a:ext cx="9144000" cy="36233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of oranges and mountains&#10;&#10;Description automatically generated">
            <a:extLst>
              <a:ext uri="{FF2B5EF4-FFF2-40B4-BE49-F238E27FC236}">
                <a16:creationId xmlns:a16="http://schemas.microsoft.com/office/drawing/2014/main" id="{540005CB-9462-6BA6-5E34-A7CF6EA96E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0356" y="6043645"/>
            <a:ext cx="663682" cy="663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082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11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Source Sans Pro Black" panose="020B0803030403020204" pitchFamily="34" charset="0"/>
                <a:ea typeface="Source Sans Pro Black" panose="020B0803030403020204" pitchFamily="34" charset="0"/>
                <a:cs typeface="Avenir Black"/>
              </a:rPr>
              <a:t>Purpose of Meeting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3316" y="6310853"/>
            <a:ext cx="10045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82B31CE-A694-FB45-8F05-9E61A1D04699}" type="slidenum">
              <a:rPr lang="en-US" sz="1100" smtClean="0">
                <a:solidFill>
                  <a:schemeClr val="bg1"/>
                </a:solidFill>
                <a:latin typeface="Avenir Medium" charset="0"/>
                <a:ea typeface="Avenir Medium" charset="0"/>
                <a:cs typeface="Avenir Medium" charset="0"/>
              </a:rPr>
              <a:t>4</a:t>
            </a:fld>
            <a:endParaRPr lang="en-US" sz="1100" dirty="0">
              <a:solidFill>
                <a:schemeClr val="bg1"/>
              </a:solidFill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AutoShape 2" descr="Image result for city of glend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C736263-B80B-D557-ED67-14B46D07C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289" y="1792604"/>
            <a:ext cx="8327422" cy="4649054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Source Sans Pro" panose="020B0503030403020204" pitchFamily="34" charset="0"/>
                <a:cs typeface="Avenir Book"/>
              </a:rPr>
              <a:t>Review objectives of the CDBG, ESG, and HOME Programs</a:t>
            </a:r>
          </a:p>
          <a:p>
            <a:r>
              <a:rPr lang="en-US" sz="2800" dirty="0">
                <a:latin typeface="Source Sans Pro" panose="020B0503030403020204" pitchFamily="34" charset="0"/>
                <a:cs typeface="Avenir Book"/>
              </a:rPr>
              <a:t>Contents of the Consolidated Plan</a:t>
            </a:r>
          </a:p>
          <a:p>
            <a:r>
              <a:rPr lang="en-US" sz="2800" dirty="0">
                <a:latin typeface="Source Sans Pro" panose="020B0503030403020204" pitchFamily="34" charset="0"/>
                <a:cs typeface="Avenir Book"/>
              </a:rPr>
              <a:t>Community input on needs</a:t>
            </a:r>
          </a:p>
          <a:p>
            <a:r>
              <a:rPr lang="en-US" sz="2800" dirty="0">
                <a:latin typeface="Source Sans Pro" panose="020B0503030403020204" pitchFamily="34" charset="0"/>
                <a:cs typeface="Avenir Book"/>
              </a:rPr>
              <a:t>Opportunities for input</a:t>
            </a:r>
          </a:p>
          <a:p>
            <a:endParaRPr lang="en-US" sz="2800" dirty="0">
              <a:latin typeface="Source Sans Pro" panose="020B0503030403020204" pitchFamily="34" charset="0"/>
              <a:cs typeface="Avenir Book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86B9D43-9750-AF22-1610-FEB1A9024FAA}"/>
              </a:ext>
            </a:extLst>
          </p:cNvPr>
          <p:cNvSpPr/>
          <p:nvPr/>
        </p:nvSpPr>
        <p:spPr>
          <a:xfrm>
            <a:off x="0" y="6194318"/>
            <a:ext cx="9144000" cy="36233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logo of oranges and mountains&#10;&#10;Description automatically generated">
            <a:extLst>
              <a:ext uri="{FF2B5EF4-FFF2-40B4-BE49-F238E27FC236}">
                <a16:creationId xmlns:a16="http://schemas.microsoft.com/office/drawing/2014/main" id="{9C06FAB4-95BE-EEC8-B4C0-74AA1BC9F8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0356" y="6043645"/>
            <a:ext cx="663682" cy="663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1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375" y="26854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Source Sans Pro Black" panose="020B0803030403020204" pitchFamily="34" charset="0"/>
                <a:ea typeface="Source Sans Pro Black" panose="020B0803030403020204" pitchFamily="34" charset="0"/>
                <a:cs typeface="Avenir Black"/>
              </a:rPr>
              <a:t>Five-Year Strategic Plan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3316" y="6310853"/>
            <a:ext cx="10045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82B31CE-A694-FB45-8F05-9E61A1D04699}" type="slidenum">
              <a:rPr lang="en-US" sz="1100" smtClean="0">
                <a:solidFill>
                  <a:schemeClr val="bg1"/>
                </a:solidFill>
                <a:latin typeface="Avenir Medium" charset="0"/>
                <a:ea typeface="Avenir Medium" charset="0"/>
                <a:cs typeface="Avenir Medium" charset="0"/>
              </a:rPr>
              <a:t>5</a:t>
            </a:fld>
            <a:endParaRPr lang="en-US" sz="1100" dirty="0">
              <a:solidFill>
                <a:schemeClr val="bg1"/>
              </a:solidFill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AutoShape 2" descr="Image result for city of glend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08289" y="1643334"/>
            <a:ext cx="8327422" cy="4649054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Source Sans Pro" panose="020B0503030403020204" pitchFamily="34" charset="0"/>
                <a:cs typeface="Avenir Book"/>
              </a:rPr>
              <a:t>Requirement as an application for funding</a:t>
            </a:r>
          </a:p>
          <a:p>
            <a:r>
              <a:rPr lang="en-US" sz="2800" dirty="0">
                <a:latin typeface="Source Sans Pro" panose="020B0503030403020204" pitchFamily="34" charset="0"/>
                <a:cs typeface="Avenir Book"/>
              </a:rPr>
              <a:t>Must be updated every five years</a:t>
            </a:r>
          </a:p>
          <a:p>
            <a:r>
              <a:rPr lang="en-US" sz="2800" dirty="0">
                <a:latin typeface="Source Sans Pro" panose="020B0503030403020204" pitchFamily="34" charset="0"/>
                <a:cs typeface="Avenir Book"/>
              </a:rPr>
              <a:t>Components of five-year plan</a:t>
            </a:r>
          </a:p>
          <a:p>
            <a:pPr lvl="1"/>
            <a:r>
              <a:rPr lang="en-US" sz="2400" dirty="0">
                <a:latin typeface="Source Sans Pro" panose="020B0503030403020204" pitchFamily="34" charset="0"/>
                <a:cs typeface="Avenir Book"/>
              </a:rPr>
              <a:t>Housing and community development needs assessment</a:t>
            </a:r>
          </a:p>
          <a:p>
            <a:pPr lvl="1"/>
            <a:r>
              <a:rPr lang="en-US" sz="2400" dirty="0">
                <a:latin typeface="Source Sans Pro" panose="020B0503030403020204" pitchFamily="34" charset="0"/>
                <a:cs typeface="Avenir Book"/>
              </a:rPr>
              <a:t>Housing market analysis</a:t>
            </a:r>
          </a:p>
          <a:p>
            <a:pPr lvl="1"/>
            <a:r>
              <a:rPr lang="en-US" sz="2400" dirty="0">
                <a:latin typeface="Source Sans Pro" panose="020B0503030403020204" pitchFamily="34" charset="0"/>
                <a:cs typeface="Avenir Book"/>
              </a:rPr>
              <a:t>Strategies to promote affordable housing, address homelessness, and reduce poverty</a:t>
            </a:r>
          </a:p>
          <a:p>
            <a:pPr lvl="1"/>
            <a:r>
              <a:rPr lang="en-US" sz="2400" dirty="0">
                <a:latin typeface="Source Sans Pro" panose="020B0503030403020204" pitchFamily="34" charset="0"/>
                <a:cs typeface="Avenir Book"/>
              </a:rPr>
              <a:t>Prioritize funding for the next five years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BD94E49-4B67-3467-31B5-CFE437BF9BBF}"/>
              </a:ext>
            </a:extLst>
          </p:cNvPr>
          <p:cNvSpPr/>
          <p:nvPr/>
        </p:nvSpPr>
        <p:spPr>
          <a:xfrm>
            <a:off x="0" y="6194318"/>
            <a:ext cx="9144000" cy="36233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logo of oranges and mountains&#10;&#10;Description automatically generated">
            <a:extLst>
              <a:ext uri="{FF2B5EF4-FFF2-40B4-BE49-F238E27FC236}">
                <a16:creationId xmlns:a16="http://schemas.microsoft.com/office/drawing/2014/main" id="{83D78C52-D670-062D-988C-7F476E52DF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0356" y="6043645"/>
            <a:ext cx="663682" cy="663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881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375" y="26854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Source Sans Pro Black" panose="020B0803030403020204" pitchFamily="34" charset="0"/>
                <a:ea typeface="Source Sans Pro Black" panose="020B0803030403020204" pitchFamily="34" charset="0"/>
                <a:cs typeface="Avenir Black"/>
              </a:rPr>
              <a:t>Orange County CDBG Allocations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3316" y="6310853"/>
            <a:ext cx="10045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82B31CE-A694-FB45-8F05-9E61A1D04699}" type="slidenum">
              <a:rPr lang="en-US" sz="1100" smtClean="0">
                <a:solidFill>
                  <a:schemeClr val="bg1"/>
                </a:solidFill>
                <a:latin typeface="Avenir Medium" charset="0"/>
                <a:ea typeface="Avenir Medium" charset="0"/>
                <a:cs typeface="Avenir Medium" charset="0"/>
              </a:rPr>
              <a:t>6</a:t>
            </a:fld>
            <a:endParaRPr lang="en-US" sz="1100" dirty="0">
              <a:solidFill>
                <a:schemeClr val="bg1"/>
              </a:solidFill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AutoShape 2" descr="Image result for city of glend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DD9D0A-A126-9E04-9241-6DAF8661F6D1}"/>
              </a:ext>
            </a:extLst>
          </p:cNvPr>
          <p:cNvSpPr/>
          <p:nvPr/>
        </p:nvSpPr>
        <p:spPr>
          <a:xfrm>
            <a:off x="0" y="6194318"/>
            <a:ext cx="9144000" cy="36233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logo of oranges and mountains&#10;&#10;Description automatically generated">
            <a:extLst>
              <a:ext uri="{FF2B5EF4-FFF2-40B4-BE49-F238E27FC236}">
                <a16:creationId xmlns:a16="http://schemas.microsoft.com/office/drawing/2014/main" id="{D28D44C8-D2D8-5CAE-A53B-F1A545E070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0356" y="6043645"/>
            <a:ext cx="663682" cy="663682"/>
          </a:xfrm>
          <a:prstGeom prst="rect">
            <a:avLst/>
          </a:prstGeom>
        </p:spPr>
      </p:pic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556CE155-838D-919A-F93E-4B62AF4324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7390623"/>
              </p:ext>
            </p:extLst>
          </p:nvPr>
        </p:nvGraphicFramePr>
        <p:xfrm>
          <a:off x="460375" y="1284005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79316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375" y="26854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Source Sans Pro Black" panose="020B0803030403020204" pitchFamily="34" charset="0"/>
                <a:ea typeface="Source Sans Pro Black" panose="020B0803030403020204" pitchFamily="34" charset="0"/>
                <a:cs typeface="Avenir Black"/>
              </a:rPr>
              <a:t>Potential Uses for CDBG Funds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3316" y="6310853"/>
            <a:ext cx="10045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82B31CE-A694-FB45-8F05-9E61A1D04699}" type="slidenum">
              <a:rPr lang="en-US" sz="1100" smtClean="0">
                <a:solidFill>
                  <a:schemeClr val="bg1"/>
                </a:solidFill>
                <a:latin typeface="Avenir Medium" charset="0"/>
                <a:ea typeface="Avenir Medium" charset="0"/>
                <a:cs typeface="Avenir Medium" charset="0"/>
              </a:rPr>
              <a:t>7</a:t>
            </a:fld>
            <a:endParaRPr lang="en-US" sz="1100" dirty="0">
              <a:solidFill>
                <a:schemeClr val="bg1"/>
              </a:solidFill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AutoShape 2" descr="Image result for city of glend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B3A1840-202D-888D-B85E-45C5C569C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254" y="1413553"/>
            <a:ext cx="8089491" cy="2824316"/>
          </a:xfrm>
        </p:spPr>
        <p:txBody>
          <a:bodyPr>
            <a:noAutofit/>
          </a:bodyPr>
          <a:lstStyle/>
          <a:p>
            <a:r>
              <a:rPr lang="en-US" sz="35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Must meet National objectives:</a:t>
            </a:r>
          </a:p>
          <a:p>
            <a:pPr lvl="1"/>
            <a:r>
              <a:rPr lang="en-US" sz="31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Benefit low- and moderate-income persons</a:t>
            </a:r>
          </a:p>
          <a:p>
            <a:pPr lvl="1"/>
            <a:r>
              <a:rPr lang="en-US" sz="31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Eliminate slum and blight</a:t>
            </a:r>
          </a:p>
          <a:p>
            <a:pPr lvl="1"/>
            <a:r>
              <a:rPr lang="en-US" sz="31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Meet an urgent community need (occurred within the last 18 months that would threaten public health and safety, and that the community has no other resources to address the issue)</a:t>
            </a:r>
          </a:p>
          <a:p>
            <a:pPr lvl="1"/>
            <a:endParaRPr lang="en-US" sz="31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en-US" sz="35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C3875D-D41B-27C5-10BD-14F2C0A99BE9}"/>
              </a:ext>
            </a:extLst>
          </p:cNvPr>
          <p:cNvSpPr/>
          <p:nvPr/>
        </p:nvSpPr>
        <p:spPr>
          <a:xfrm>
            <a:off x="0" y="6194318"/>
            <a:ext cx="9144000" cy="36233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logo of oranges and mountains&#10;&#10;Description automatically generated">
            <a:extLst>
              <a:ext uri="{FF2B5EF4-FFF2-40B4-BE49-F238E27FC236}">
                <a16:creationId xmlns:a16="http://schemas.microsoft.com/office/drawing/2014/main" id="{DE1AF11C-7F2F-EFF8-7F60-4FA473F25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0356" y="6043645"/>
            <a:ext cx="663682" cy="663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413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375" y="26854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Source Sans Pro Black" panose="020B0803030403020204" pitchFamily="34" charset="0"/>
                <a:ea typeface="Source Sans Pro Black" panose="020B0803030403020204" pitchFamily="34" charset="0"/>
                <a:cs typeface="Avenir Black"/>
              </a:rPr>
              <a:t>Potential Uses for CDBG Funds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3316" y="6310853"/>
            <a:ext cx="10045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82B31CE-A694-FB45-8F05-9E61A1D04699}" type="slidenum">
              <a:rPr lang="en-US" sz="1100" smtClean="0">
                <a:solidFill>
                  <a:schemeClr val="bg1"/>
                </a:solidFill>
                <a:latin typeface="Avenir Medium" charset="0"/>
                <a:ea typeface="Avenir Medium" charset="0"/>
                <a:cs typeface="Avenir Medium" charset="0"/>
              </a:rPr>
              <a:t>8</a:t>
            </a:fld>
            <a:endParaRPr lang="en-US" sz="1100" dirty="0">
              <a:solidFill>
                <a:schemeClr val="bg1"/>
              </a:solidFill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AutoShape 2" descr="Image result for city of glend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B3A1840-202D-888D-B85E-45C5C569C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254" y="1347289"/>
            <a:ext cx="8089491" cy="4696356"/>
          </a:xfrm>
        </p:spPr>
        <p:txBody>
          <a:bodyPr>
            <a:noAutofit/>
          </a:bodyPr>
          <a:lstStyle/>
          <a:p>
            <a:r>
              <a:rPr lang="en-US" sz="3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Eligible activities and projects include</a:t>
            </a:r>
          </a:p>
          <a:p>
            <a:pPr lvl="1"/>
            <a:r>
              <a:rPr lang="en-US" sz="25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Creation and retention of affordable housing</a:t>
            </a:r>
          </a:p>
          <a:p>
            <a:pPr lvl="1"/>
            <a:r>
              <a:rPr lang="en-US" sz="25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Infrastructure improvements</a:t>
            </a:r>
          </a:p>
          <a:p>
            <a:pPr lvl="1"/>
            <a:r>
              <a:rPr lang="en-US" sz="25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Community services</a:t>
            </a:r>
          </a:p>
          <a:p>
            <a:pPr lvl="1"/>
            <a:r>
              <a:rPr lang="en-US" sz="25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Community facilities</a:t>
            </a:r>
          </a:p>
          <a:p>
            <a:pPr lvl="1"/>
            <a:r>
              <a:rPr lang="en-US" sz="25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Special needs services</a:t>
            </a:r>
          </a:p>
          <a:p>
            <a:pPr lvl="1"/>
            <a:r>
              <a:rPr lang="en-US" sz="25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Economic development</a:t>
            </a:r>
          </a:p>
          <a:p>
            <a:r>
              <a:rPr lang="en-US" sz="3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70% of CDBG funds must be used for activities that benefit the low- and moderate-income population</a:t>
            </a:r>
          </a:p>
          <a:p>
            <a:pPr lvl="1"/>
            <a:endParaRPr lang="en-US" sz="31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en-US" sz="35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C3875D-D41B-27C5-10BD-14F2C0A99BE9}"/>
              </a:ext>
            </a:extLst>
          </p:cNvPr>
          <p:cNvSpPr/>
          <p:nvPr/>
        </p:nvSpPr>
        <p:spPr>
          <a:xfrm>
            <a:off x="0" y="6194318"/>
            <a:ext cx="9144000" cy="36233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logo of oranges and mountains&#10;&#10;Description automatically generated">
            <a:extLst>
              <a:ext uri="{FF2B5EF4-FFF2-40B4-BE49-F238E27FC236}">
                <a16:creationId xmlns:a16="http://schemas.microsoft.com/office/drawing/2014/main" id="{DE1AF11C-7F2F-EFF8-7F60-4FA473F25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0356" y="6043645"/>
            <a:ext cx="663682" cy="663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035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375" y="26854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Source Sans Pro Black" panose="020B0803030403020204" pitchFamily="34" charset="0"/>
                <a:ea typeface="Source Sans Pro Black" panose="020B0803030403020204" pitchFamily="34" charset="0"/>
                <a:cs typeface="Avenir Black"/>
              </a:rPr>
              <a:t>Orange County ESG Allocations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3316" y="6310853"/>
            <a:ext cx="10045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82B31CE-A694-FB45-8F05-9E61A1D04699}" type="slidenum">
              <a:rPr lang="en-US" sz="1100" smtClean="0">
                <a:solidFill>
                  <a:schemeClr val="bg1"/>
                </a:solidFill>
                <a:latin typeface="Avenir Medium" charset="0"/>
                <a:ea typeface="Avenir Medium" charset="0"/>
                <a:cs typeface="Avenir Medium" charset="0"/>
              </a:rPr>
              <a:t>9</a:t>
            </a:fld>
            <a:endParaRPr lang="en-US" sz="1100" dirty="0">
              <a:solidFill>
                <a:schemeClr val="bg1"/>
              </a:solidFill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AutoShape 2" descr="Image result for city of glend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DD9D0A-A126-9E04-9241-6DAF8661F6D1}"/>
              </a:ext>
            </a:extLst>
          </p:cNvPr>
          <p:cNvSpPr/>
          <p:nvPr/>
        </p:nvSpPr>
        <p:spPr>
          <a:xfrm>
            <a:off x="0" y="6194318"/>
            <a:ext cx="9144000" cy="36233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logo of oranges and mountains&#10;&#10;Description automatically generated">
            <a:extLst>
              <a:ext uri="{FF2B5EF4-FFF2-40B4-BE49-F238E27FC236}">
                <a16:creationId xmlns:a16="http://schemas.microsoft.com/office/drawing/2014/main" id="{D28D44C8-D2D8-5CAE-A53B-F1A545E070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0356" y="6043645"/>
            <a:ext cx="663682" cy="663682"/>
          </a:xfrm>
          <a:prstGeom prst="rect">
            <a:avLst/>
          </a:prstGeom>
        </p:spPr>
      </p:pic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BFBA9EFC-1620-4FC5-9E90-539C763E2F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5324259"/>
              </p:ext>
            </p:extLst>
          </p:nvPr>
        </p:nvGraphicFramePr>
        <p:xfrm>
          <a:off x="454025" y="136701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62532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958</TotalTime>
  <Words>696</Words>
  <Application>Microsoft Office PowerPoint</Application>
  <PresentationFormat>On-screen Show (4:3)</PresentationFormat>
  <Paragraphs>157</Paragraphs>
  <Slides>21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Avenir Heavy</vt:lpstr>
      <vt:lpstr>Avenir Medium</vt:lpstr>
      <vt:lpstr>Calibri</vt:lpstr>
      <vt:lpstr>Source Sans Pro</vt:lpstr>
      <vt:lpstr>Source Sans Pro Black</vt:lpstr>
      <vt:lpstr>Source Sans Pro SemiBold</vt:lpstr>
      <vt:lpstr>Office Theme</vt:lpstr>
      <vt:lpstr>Welcome!</vt:lpstr>
      <vt:lpstr>Community Meeting 2025-2029 Consolidated Plan CDBG, ESG and HOME Programs </vt:lpstr>
      <vt:lpstr> Staff Introductions </vt:lpstr>
      <vt:lpstr>Purpose of Meeting</vt:lpstr>
      <vt:lpstr>Five-Year Strategic Plan</vt:lpstr>
      <vt:lpstr>Orange County CDBG Allocations</vt:lpstr>
      <vt:lpstr>Potential Uses for CDBG Funds</vt:lpstr>
      <vt:lpstr>Potential Uses for CDBG Funds</vt:lpstr>
      <vt:lpstr>Orange County ESG Allocations</vt:lpstr>
      <vt:lpstr>Potential Uses for ESG Funds</vt:lpstr>
      <vt:lpstr>Orange County HOME Allocations</vt:lpstr>
      <vt:lpstr>Potential Uses for HOME Funds</vt:lpstr>
      <vt:lpstr>Funding Priorities Under 2020-2024 Consolidated Plan</vt:lpstr>
      <vt:lpstr>Emerging Priorities</vt:lpstr>
      <vt:lpstr>Emerging Priorities</vt:lpstr>
      <vt:lpstr>Emerging Priorities</vt:lpstr>
      <vt:lpstr>Community Needs Voting Exercise</vt:lpstr>
      <vt:lpstr>Community Input</vt:lpstr>
      <vt:lpstr>Community Input</vt:lpstr>
      <vt:lpstr>Questions or Comments?</vt:lpstr>
      <vt:lpstr>Thank you!</vt:lpstr>
    </vt:vector>
  </TitlesOfParts>
  <Company>City of Glendale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Title</dc:title>
  <dc:creator>COG Graphics</dc:creator>
  <cp:lastModifiedBy>Jamie Power</cp:lastModifiedBy>
  <cp:revision>52</cp:revision>
  <cp:lastPrinted>2018-10-23T23:47:35Z</cp:lastPrinted>
  <dcterms:created xsi:type="dcterms:W3CDTF">2018-10-23T22:31:33Z</dcterms:created>
  <dcterms:modified xsi:type="dcterms:W3CDTF">2024-10-28T19:21:23Z</dcterms:modified>
</cp:coreProperties>
</file>